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7"/>
  </p:notesMasterIdLst>
  <p:sldIdLst>
    <p:sldId id="268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9" r:id="rId10"/>
    <p:sldId id="270" r:id="rId11"/>
    <p:sldId id="271" r:id="rId12"/>
    <p:sldId id="266" r:id="rId13"/>
    <p:sldId id="260" r:id="rId14"/>
    <p:sldId id="265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99" autoAdjust="0"/>
    <p:restoredTop sz="94660"/>
  </p:normalViewPr>
  <p:slideViewPr>
    <p:cSldViewPr>
      <p:cViewPr varScale="1">
        <p:scale>
          <a:sx n="85" d="100"/>
          <a:sy n="85" d="100"/>
        </p:scale>
        <p:origin x="91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06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B4DA1E-22E4-48FE-AB10-A6A241E3342E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3CCD4-A3DC-4CED-BDB6-2781A4310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88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3CCD4-A3DC-4CED-BDB6-2781A43107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558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3121-2A91-48CD-BB3E-E40351AD9F24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EFF98-8B47-4719-A560-7E1A024172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3121-2A91-48CD-BB3E-E40351AD9F24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EFF98-8B47-4719-A560-7E1A024172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3121-2A91-48CD-BB3E-E40351AD9F24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EFF98-8B47-4719-A560-7E1A024172DD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3121-2A91-48CD-BB3E-E40351AD9F24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EFF98-8B47-4719-A560-7E1A024172D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3121-2A91-48CD-BB3E-E40351AD9F24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EFF98-8B47-4719-A560-7E1A024172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3121-2A91-48CD-BB3E-E40351AD9F24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EFF98-8B47-4719-A560-7E1A024172D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3121-2A91-48CD-BB3E-E40351AD9F24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EFF98-8B47-4719-A560-7E1A024172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3121-2A91-48CD-BB3E-E40351AD9F24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EFF98-8B47-4719-A560-7E1A024172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3121-2A91-48CD-BB3E-E40351AD9F24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EFF98-8B47-4719-A560-7E1A024172D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3121-2A91-48CD-BB3E-E40351AD9F24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EFF98-8B47-4719-A560-7E1A024172DD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3121-2A91-48CD-BB3E-E40351AD9F24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EFF98-8B47-4719-A560-7E1A024172D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3DC3121-2A91-48CD-BB3E-E40351AD9F24}" type="datetimeFigureOut">
              <a:rPr lang="en-US" smtClean="0"/>
              <a:t>3/13/2020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A9DEFF98-8B47-4719-A560-7E1A024172D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wmf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DD46EE-A57B-48F2-B548-07668233E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6705600" cy="502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latin typeface="Algerian" panose="04020705040A02060702" pitchFamily="82" charset="0"/>
              </a:rPr>
              <a:t>Welcome!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1143000"/>
            <a:ext cx="8686800" cy="990600"/>
          </a:xfrm>
        </p:spPr>
        <p:txBody>
          <a:bodyPr>
            <a:noAutofit/>
          </a:bodyPr>
          <a:lstStyle/>
          <a:p>
            <a:r>
              <a:rPr lang="en-US" sz="6000" dirty="0"/>
              <a:t>1</a:t>
            </a:r>
            <a:r>
              <a:rPr lang="en-US" sz="6000" baseline="30000" dirty="0"/>
              <a:t>st</a:t>
            </a:r>
            <a:r>
              <a:rPr lang="en-US" sz="6000" dirty="0"/>
              <a:t> Grade </a:t>
            </a:r>
            <a:r>
              <a:rPr lang="en-US" sz="6000" dirty="0" err="1"/>
              <a:t>Informance</a:t>
            </a:r>
            <a:r>
              <a:rPr lang="en-US" sz="6000" dirty="0"/>
              <a:t> 2019</a:t>
            </a:r>
          </a:p>
        </p:txBody>
      </p:sp>
      <p:pic>
        <p:nvPicPr>
          <p:cNvPr id="4" name="1-04 Rodeo, _Hoedown_ (Listening) p.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0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0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-18 Riqui rán (Spanish) (St. Voc.)">
            <a:hlinkClick r:id="" action="ppaction://media"/>
            <a:extLst>
              <a:ext uri="{FF2B5EF4-FFF2-40B4-BE49-F238E27FC236}">
                <a16:creationId xmlns:a16="http://schemas.microsoft.com/office/drawing/2014/main" id="{62A45A96-0619-4D3C-83C6-55DB3462FA2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0375" y="4095750"/>
            <a:ext cx="609600" cy="609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F7944D-E3E0-431B-890D-935CB849F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Rique</a:t>
            </a:r>
            <a:r>
              <a:rPr lang="en-US" dirty="0"/>
              <a:t> Ran”</a:t>
            </a:r>
          </a:p>
        </p:txBody>
      </p:sp>
    </p:spTree>
    <p:extLst>
      <p:ext uri="{BB962C8B-B14F-4D97-AF65-F5344CB8AC3E}">
        <p14:creationId xmlns:p14="http://schemas.microsoft.com/office/powerpoint/2010/main" val="160614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-23 Bee, Bee, Bumblebee (Speech Pie">
            <a:hlinkClick r:id="" action="ppaction://media"/>
            <a:extLst>
              <a:ext uri="{FF2B5EF4-FFF2-40B4-BE49-F238E27FC236}">
                <a16:creationId xmlns:a16="http://schemas.microsoft.com/office/drawing/2014/main" id="{5BC80746-7326-4502-8518-11896CACFD0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5638800"/>
            <a:ext cx="609600" cy="609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9C7882-DE4A-461E-B1BE-AEC2DEEC6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Bee </a:t>
            </a:r>
            <a:r>
              <a:rPr lang="en-US" dirty="0" err="1"/>
              <a:t>Bee</a:t>
            </a:r>
            <a:r>
              <a:rPr lang="en-US" dirty="0"/>
              <a:t> Bumblebee</a:t>
            </a:r>
          </a:p>
        </p:txBody>
      </p:sp>
    </p:spTree>
    <p:extLst>
      <p:ext uri="{BB962C8B-B14F-4D97-AF65-F5344CB8AC3E}">
        <p14:creationId xmlns:p14="http://schemas.microsoft.com/office/powerpoint/2010/main" val="391564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543800" cy="1252728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en-US" dirty="0">
                <a:latin typeface="Algerian" pitchFamily="82" charset="0"/>
              </a:rPr>
              <a:t>Great Big Stars”</a:t>
            </a:r>
          </a:p>
        </p:txBody>
      </p:sp>
      <p:pic>
        <p:nvPicPr>
          <p:cNvPr id="1026" name="Picture 2" descr="C:\Program Files (x86)\Microsoft Office\MEDIA\CAGCAT10\j0301076.wm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355" y="3361355"/>
            <a:ext cx="1096225" cy="15000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9" y="2438400"/>
            <a:ext cx="2444803" cy="2939654"/>
          </a:xfrm>
          <a:prstGeom prst="rect">
            <a:avLst/>
          </a:prstGeom>
        </p:spPr>
      </p:pic>
      <p:pic>
        <p:nvPicPr>
          <p:cNvPr id="5" name="Picture 2" descr="C:\Users\shuestis\AppData\Local\Microsoft\Windows\Temporary Internet Files\Content.IE5\IOLIXDZY\1377511851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61" y="3428452"/>
            <a:ext cx="1337893" cy="13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huestis\AppData\Local\Microsoft\Windows\Temporary Internet Files\Content.IE5\IOLIXDZY\1377511851[1]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42872" y="3510195"/>
            <a:ext cx="1175585" cy="118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-35 Great Big Stars (St. Voc.) p. 6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34200" y="5638800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97480" y="2209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Focus on American Sign Language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Pitches above the normal register</a:t>
            </a:r>
          </a:p>
        </p:txBody>
      </p:sp>
    </p:spTree>
    <p:extLst>
      <p:ext uri="{BB962C8B-B14F-4D97-AF65-F5344CB8AC3E}">
        <p14:creationId xmlns:p14="http://schemas.microsoft.com/office/powerpoint/2010/main" val="203402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Algerian" panose="04020705040A02060702" pitchFamily="82" charset="0"/>
              </a:rPr>
              <a:t>“The Little Green Frog”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600" y="2127105"/>
            <a:ext cx="8229600" cy="2234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lvl="0" indent="-27432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en-US" sz="2400" dirty="0">
                <a:solidFill>
                  <a:srgbClr val="073E87"/>
                </a:solidFill>
              </a:rPr>
              <a:t>Focus melody, low to high</a:t>
            </a:r>
          </a:p>
          <a:p>
            <a:pPr marL="274320" lvl="0" indent="-27432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en-US" sz="2400" dirty="0">
                <a:solidFill>
                  <a:srgbClr val="073E87"/>
                </a:solidFill>
              </a:rPr>
              <a:t>Classroom instrument familiarization</a:t>
            </a:r>
          </a:p>
          <a:p>
            <a:pPr marL="274320" lvl="0" indent="-27432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en-US" sz="2400" dirty="0">
                <a:solidFill>
                  <a:srgbClr val="073E87"/>
                </a:solidFill>
              </a:rPr>
              <a:t>Developing keyboard, listening skills</a:t>
            </a:r>
          </a:p>
          <a:p>
            <a:pPr marL="274320" lvl="0" indent="-27432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en-US" sz="2400" dirty="0">
                <a:solidFill>
                  <a:srgbClr val="073E87"/>
                </a:solidFill>
              </a:rPr>
              <a:t>Reacting to parts of a song</a:t>
            </a:r>
          </a:p>
          <a:p>
            <a:pPr marL="274320" lvl="0" indent="-274320">
              <a:spcBef>
                <a:spcPct val="20000"/>
              </a:spcBef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en-US" sz="2400" dirty="0">
                <a:solidFill>
                  <a:srgbClr val="073E87"/>
                </a:solidFill>
              </a:rPr>
              <a:t>Discuss frogs and their life stages</a:t>
            </a:r>
          </a:p>
        </p:txBody>
      </p:sp>
      <p:pic>
        <p:nvPicPr>
          <p:cNvPr id="1026" name="Picture 2" descr="C:\Users\shuestis\AppData\Local\Microsoft\Windows\Temporary Internet Files\Content.IE5\5IQ59SEP\3080551085_59b5a88c35_z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67" y="2057400"/>
            <a:ext cx="2948723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1-35 Little Green Frog, The (St. Voc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91428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2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833" y="1157027"/>
            <a:ext cx="7408333" cy="90037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6600" dirty="0"/>
              <a:t>See you again soon!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for coming today!</a:t>
            </a:r>
          </a:p>
        </p:txBody>
      </p:sp>
      <p:pic>
        <p:nvPicPr>
          <p:cNvPr id="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510540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26F894-AB11-4906-9B4E-706A13357D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998" y="2057399"/>
            <a:ext cx="4368801" cy="32766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F15BAD-E6AA-45C2-939F-525862D1B7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" y="3390900"/>
            <a:ext cx="4571999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2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05000"/>
            <a:ext cx="4572000" cy="3429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lgerian" pitchFamily="82" charset="0"/>
              </a:rPr>
              <a:t>Charlie Over the Water</a:t>
            </a:r>
          </a:p>
        </p:txBody>
      </p:sp>
      <p:pic>
        <p:nvPicPr>
          <p:cNvPr id="5" name="2-43 Charlie over the Water (St. Voc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9400" y="5181600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10200" y="2606099"/>
            <a:ext cx="365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Focus on steady beat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Pitches sol-mi</a:t>
            </a:r>
          </a:p>
        </p:txBody>
      </p:sp>
    </p:spTree>
    <p:extLst>
      <p:ext uri="{BB962C8B-B14F-4D97-AF65-F5344CB8AC3E}">
        <p14:creationId xmlns:p14="http://schemas.microsoft.com/office/powerpoint/2010/main" val="126713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67000"/>
            <a:ext cx="7924800" cy="25908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Matching pitches in a simple melody (so, la, mi)</a:t>
            </a:r>
          </a:p>
          <a:p>
            <a:r>
              <a:rPr lang="en-US" dirty="0"/>
              <a:t>Recognizing contrasts: high/low, long/short</a:t>
            </a:r>
          </a:p>
          <a:p>
            <a:r>
              <a:rPr lang="en-US" dirty="0"/>
              <a:t>Appropriate playing of classroom instruments</a:t>
            </a:r>
          </a:p>
          <a:p>
            <a:r>
              <a:rPr lang="en-US" dirty="0"/>
              <a:t>Using movement to show musical contour and change</a:t>
            </a:r>
          </a:p>
          <a:p>
            <a:r>
              <a:rPr lang="en-US" dirty="0"/>
              <a:t>Improvisation on known musical elements</a:t>
            </a:r>
          </a:p>
          <a:p>
            <a:r>
              <a:rPr lang="en-US" dirty="0"/>
              <a:t>Learning a large variety of musical styles and genres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lgerian" panose="04020705040A02060702" pitchFamily="82" charset="0"/>
              </a:rPr>
              <a:t>Music Goals for 1</a:t>
            </a:r>
            <a:r>
              <a:rPr lang="en-US" baseline="30000" dirty="0">
                <a:latin typeface="Algerian" panose="04020705040A02060702" pitchFamily="82" charset="0"/>
              </a:rPr>
              <a:t>st</a:t>
            </a:r>
            <a:r>
              <a:rPr lang="en-US" dirty="0">
                <a:latin typeface="Algerian" panose="04020705040A02060702" pitchFamily="82" charset="0"/>
              </a:rPr>
              <a:t> Grade:</a:t>
            </a:r>
          </a:p>
        </p:txBody>
      </p:sp>
      <p:pic>
        <p:nvPicPr>
          <p:cNvPr id="4098" name="Picture 2" descr="C:\Users\shuestis\AppData\Local\Microsoft\Windows\Temporary Internet Files\Content.IE5\V5N1K1SW\music-notes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724400"/>
            <a:ext cx="147320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huestis\AppData\Local\Microsoft\Windows\Temporary Internet Files\Content.IE5\1L1UXEM0\5187487629_42641454fb_z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874" y="5231653"/>
            <a:ext cx="5046579" cy="96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857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094133" cy="291729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“Buenos dias, se como esta? </a:t>
            </a:r>
          </a:p>
          <a:p>
            <a:pPr marL="0" indent="0">
              <a:buNone/>
            </a:pPr>
            <a:r>
              <a:rPr lang="en-US" dirty="0"/>
              <a:t>Ah, muy bien, gracias, y como te va?”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Begin class with a greeting</a:t>
            </a:r>
          </a:p>
          <a:p>
            <a:r>
              <a:rPr lang="en-US" dirty="0"/>
              <a:t>Understanding foreign language</a:t>
            </a:r>
          </a:p>
          <a:p>
            <a:r>
              <a:rPr lang="en-US" dirty="0"/>
              <a:t>Identify a steady beat in music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/>
              <a:t>“Buenos Dias”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-19 Buenos días (Good Morning) (St.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541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8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7408333" cy="2057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Focus on form in music</a:t>
            </a:r>
          </a:p>
          <a:p>
            <a:r>
              <a:rPr lang="en-US" dirty="0"/>
              <a:t>Call and Response; “echo”</a:t>
            </a:r>
          </a:p>
          <a:p>
            <a:r>
              <a:rPr lang="en-US" dirty="0"/>
              <a:t>Developing leadership skills</a:t>
            </a:r>
          </a:p>
          <a:p>
            <a:r>
              <a:rPr lang="en-US" dirty="0"/>
              <a:t>Developing listening skills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latin typeface="Algerian" panose="04020705040A02060702" pitchFamily="82" charset="0"/>
              </a:rPr>
              <a:t>“Down by the Bay”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114800"/>
            <a:ext cx="2600554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-29 Down by the Bay (St. Voc._Dance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0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5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438401"/>
            <a:ext cx="8762999" cy="2743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“All the leaves are falling down, falling gently to the ground.  Now the wind will lift them high; lift them gently to the sky.”</a:t>
            </a:r>
          </a:p>
          <a:p>
            <a:endParaRPr lang="en-US" dirty="0"/>
          </a:p>
          <a:p>
            <a:r>
              <a:rPr lang="en-US" dirty="0"/>
              <a:t>Focus on melodic direction, high to low</a:t>
            </a:r>
          </a:p>
          <a:p>
            <a:r>
              <a:rPr lang="en-US" dirty="0"/>
              <a:t>Using movements to show upward and downward in melody</a:t>
            </a:r>
          </a:p>
          <a:p>
            <a:r>
              <a:rPr lang="en-US" dirty="0"/>
              <a:t>Discuss four seasons and seasonal changes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>
                <a:latin typeface="Algerian" panose="04020705040A02060702" pitchFamily="82" charset="0"/>
              </a:rPr>
              <a:t>“Leaves”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1053"/>
            <a:ext cx="1219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97042"/>
            <a:ext cx="1143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604" y="4860074"/>
            <a:ext cx="1545792" cy="144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425" y="5030963"/>
            <a:ext cx="165258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1-38 Leaves (St. Voc.) p. 2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6400" y="5451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057400"/>
            <a:ext cx="3581400" cy="37053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Game song</a:t>
            </a:r>
          </a:p>
          <a:p>
            <a:r>
              <a:rPr lang="en-US" dirty="0"/>
              <a:t>Focus on </a:t>
            </a:r>
            <a:r>
              <a:rPr lang="en-US" i="1" dirty="0"/>
              <a:t>similar</a:t>
            </a:r>
            <a:r>
              <a:rPr lang="en-US" dirty="0"/>
              <a:t> and </a:t>
            </a:r>
            <a:r>
              <a:rPr lang="en-US" i="1" dirty="0"/>
              <a:t>different</a:t>
            </a:r>
            <a:r>
              <a:rPr lang="en-US" dirty="0"/>
              <a:t> melodic patterns</a:t>
            </a:r>
          </a:p>
          <a:p>
            <a:r>
              <a:rPr lang="en-US" dirty="0"/>
              <a:t>Development of Improvising and copying movements</a:t>
            </a:r>
          </a:p>
          <a:p>
            <a:r>
              <a:rPr lang="en-US" dirty="0"/>
              <a:t>Development of reacting to changes in music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“Here Comes Valerie”</a:t>
            </a:r>
          </a:p>
        </p:txBody>
      </p:sp>
      <p:pic>
        <p:nvPicPr>
          <p:cNvPr id="4" name="1-51 Here Comes Valerie (St. Voc.) p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5574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675467"/>
            <a:ext cx="8458199" cy="2201333"/>
          </a:xfrm>
        </p:spPr>
        <p:txBody>
          <a:bodyPr/>
          <a:lstStyle/>
          <a:p>
            <a:r>
              <a:rPr lang="en-US" dirty="0"/>
              <a:t>Focus on voice changes: singing, speaking, whispering, and shouting</a:t>
            </a:r>
          </a:p>
          <a:p>
            <a:r>
              <a:rPr lang="en-US" dirty="0"/>
              <a:t>Timbre:  how each voice has its own unique effects while performing a poem.</a:t>
            </a:r>
          </a:p>
          <a:p>
            <a:r>
              <a:rPr lang="en-US" dirty="0"/>
              <a:t>Initiation of stage presence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lgerian" panose="04020705040A02060702" pitchFamily="82" charset="0"/>
              </a:rPr>
              <a:t>“Sing, Speak, Whisper, Shout”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209227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70" y="1295400"/>
            <a:ext cx="2098729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1295400"/>
            <a:ext cx="205740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2514600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15" y="4613148"/>
            <a:ext cx="452437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-57 Sing! Speak! Whisper! Shout! (S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05600" y="571500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2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7408333" cy="2438400"/>
          </a:xfrm>
        </p:spPr>
        <p:txBody>
          <a:bodyPr/>
          <a:lstStyle/>
          <a:p>
            <a:r>
              <a:rPr lang="en-US" dirty="0"/>
              <a:t>Focus on opposites (morning / night, etc.)</a:t>
            </a:r>
          </a:p>
          <a:p>
            <a:r>
              <a:rPr lang="en-US" dirty="0"/>
              <a:t>More call and response</a:t>
            </a:r>
          </a:p>
          <a:p>
            <a:r>
              <a:rPr lang="en-US" dirty="0"/>
              <a:t>Developing leadership skills</a:t>
            </a:r>
          </a:p>
          <a:p>
            <a:r>
              <a:rPr lang="en-US" dirty="0"/>
              <a:t>Developing listening skills</a:t>
            </a:r>
          </a:p>
          <a:p>
            <a:r>
              <a:rPr lang="en-US" dirty="0"/>
              <a:t>Taking turns soloing in a song.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latin typeface="Algerian" panose="04020705040A02060702" pitchFamily="82" charset="0"/>
              </a:rPr>
              <a:t>“Shine, Shine, Shine”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47" y="4953000"/>
            <a:ext cx="7620000" cy="145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2-13 Shine, Shine, Shine (St. Voc.)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9000" y="3456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-15 Freight Train (St. Voc.) p. 46">
            <a:hlinkClick r:id="" action="ppaction://media"/>
            <a:extLst>
              <a:ext uri="{FF2B5EF4-FFF2-40B4-BE49-F238E27FC236}">
                <a16:creationId xmlns:a16="http://schemas.microsoft.com/office/drawing/2014/main" id="{43137732-7409-4EE6-91AA-6CB784CF2FA8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5029200"/>
            <a:ext cx="609600" cy="6096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8BD006F-DDDB-4D9B-AB50-E10441E3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“Freight Train”</a:t>
            </a:r>
          </a:p>
        </p:txBody>
      </p:sp>
    </p:spTree>
    <p:extLst>
      <p:ext uri="{BB962C8B-B14F-4D97-AF65-F5344CB8AC3E}">
        <p14:creationId xmlns:p14="http://schemas.microsoft.com/office/powerpoint/2010/main" val="149106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12881</TotalTime>
  <Words>361</Words>
  <Application>Microsoft Office PowerPoint</Application>
  <PresentationFormat>On-screen Show (4:3)</PresentationFormat>
  <Paragraphs>62</Paragraphs>
  <Slides>15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Algerian</vt:lpstr>
      <vt:lpstr>Arial</vt:lpstr>
      <vt:lpstr>Calibri</vt:lpstr>
      <vt:lpstr>Candara</vt:lpstr>
      <vt:lpstr>Symbol</vt:lpstr>
      <vt:lpstr>Waveform</vt:lpstr>
      <vt:lpstr>Welcome!</vt:lpstr>
      <vt:lpstr>Music Goals for 1st Grade:</vt:lpstr>
      <vt:lpstr>“Buenos Dias”</vt:lpstr>
      <vt:lpstr>“Down by the Bay”</vt:lpstr>
      <vt:lpstr>“Leaves”</vt:lpstr>
      <vt:lpstr>“Here Comes Valerie”</vt:lpstr>
      <vt:lpstr>“Sing, Speak, Whisper, Shout”</vt:lpstr>
      <vt:lpstr>“Shine, Shine, Shine”</vt:lpstr>
      <vt:lpstr>“Freight Train”</vt:lpstr>
      <vt:lpstr>“Rique Ran”</vt:lpstr>
      <vt:lpstr>Bee Bee Bumblebee</vt:lpstr>
      <vt:lpstr>“Great Big Stars”</vt:lpstr>
      <vt:lpstr>“The Little Green Frog”</vt:lpstr>
      <vt:lpstr>Thank you for coming today!</vt:lpstr>
      <vt:lpstr>Charlie Over the Water</vt:lpstr>
    </vt:vector>
  </TitlesOfParts>
  <Company>Pine Valley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shuestis</dc:creator>
  <cp:lastModifiedBy>Huestis, Shawn</cp:lastModifiedBy>
  <cp:revision>60</cp:revision>
  <dcterms:created xsi:type="dcterms:W3CDTF">2015-02-25T12:50:13Z</dcterms:created>
  <dcterms:modified xsi:type="dcterms:W3CDTF">2020-03-13T18:06:00Z</dcterms:modified>
</cp:coreProperties>
</file>